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34" autoAdjust="0"/>
  </p:normalViewPr>
  <p:slideViewPr>
    <p:cSldViewPr>
      <p:cViewPr>
        <p:scale>
          <a:sx n="40" d="100"/>
          <a:sy n="40" d="100"/>
        </p:scale>
        <p:origin x="272" y="14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FD2312F-AFE4-4401-B902-B98E98972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2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1BC53C7-B86F-4165-97B0-19116387EB1B}" type="slidenum">
              <a:rPr lang="en-US" altLang="en-US" sz="1200" smtClean="0"/>
              <a:pPr eaLnBrk="1" hangingPunct="1">
                <a:defRPr/>
              </a:pPr>
              <a:t>1</a:t>
            </a:fld>
            <a:endParaRPr lang="en-US" alt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  <a:extLst>
            <a:ext uri="{FAA26D3D-D897-4be2-8F04-BA451C77F1D7}"/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Arial" charset="0"/>
                <a:ea typeface="ＭＳ Ｐゴシック" charset="0"/>
              </a:rPr>
              <a:t>Phase II:  </a:t>
            </a:r>
            <a:r>
              <a:rPr lang="en-US" sz="3600" dirty="0">
                <a:latin typeface="Arial" charset="0"/>
                <a:ea typeface="ＭＳ Ｐゴシック" charset="0"/>
              </a:rPr>
              <a:t>In-depth assessment (similar to LEEDS) and information exchange with entire research group. Inform staff of support services, shared equipment, </a:t>
            </a:r>
            <a:r>
              <a:rPr lang="en-US" sz="3600" dirty="0" err="1">
                <a:latin typeface="Arial" charset="0"/>
                <a:ea typeface="ＭＳ Ｐゴシック" charset="0"/>
              </a:rPr>
              <a:t>onservation</a:t>
            </a:r>
            <a:r>
              <a:rPr lang="en-US" sz="3600" dirty="0">
                <a:latin typeface="Arial" charset="0"/>
                <a:ea typeface="ＭＳ Ｐゴシック" charset="0"/>
              </a:rPr>
              <a:t> impact, altered techniques or materials. Inquire: needs and concerns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5400" b="1" dirty="0">
                <a:latin typeface="Arial" charset="0"/>
                <a:ea typeface="ＭＳ Ｐゴシック" charset="0"/>
              </a:rPr>
              <a:t>Phase III:  </a:t>
            </a:r>
            <a:r>
              <a:rPr lang="en-US" sz="5400" dirty="0">
                <a:latin typeface="Arial" charset="0"/>
                <a:ea typeface="ＭＳ Ｐゴシック" charset="0"/>
              </a:rPr>
              <a:t>Follow up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085"/>
            <a:ext cx="27980640" cy="9408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153-DB0B-4872-958C-5E60C00E8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7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F636-C83E-40B8-97B4-0012E4BF0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7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360" y="3901440"/>
            <a:ext cx="6995160" cy="351129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3901440"/>
            <a:ext cx="20802600" cy="35112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7889-44F1-435E-8160-8DB34B16C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AB80-FF0C-4646-B4EE-739C3772B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31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3525"/>
            <a:ext cx="27980640" cy="8717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325"/>
            <a:ext cx="27980640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448C9-1C85-47BC-ABBE-93033C69D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27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12681586"/>
            <a:ext cx="13898880" cy="26332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50640" y="12681586"/>
            <a:ext cx="13898880" cy="26332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E42E-CA84-453E-822E-A5C32CB99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1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8316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086"/>
            <a:ext cx="14544676" cy="4095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836"/>
            <a:ext cx="14544676" cy="25286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086"/>
            <a:ext cx="14550390" cy="4095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836"/>
            <a:ext cx="14550390" cy="25286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A483-197A-4552-9934-05F92FAF0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3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19FF-CCA8-45AA-80EF-1EE230985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007F-0EF5-488C-8BAF-96D49320E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0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46885"/>
            <a:ext cx="10829926" cy="7437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6885"/>
            <a:ext cx="18402300" cy="37459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9184005"/>
            <a:ext cx="10829926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4EA8-FF76-4253-A7F8-007B661F2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5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6" y="30723840"/>
            <a:ext cx="19751040" cy="3627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6" y="3922396"/>
            <a:ext cx="19751040" cy="26334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6" y="34350960"/>
            <a:ext cx="19751040" cy="51511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1ABA-CCEC-4595-9F9A-36E22DBA4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96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3901017"/>
            <a:ext cx="279796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12680952"/>
            <a:ext cx="27979688" cy="263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39990185"/>
            <a:ext cx="6858000" cy="29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defTabSz="3135313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90185"/>
            <a:ext cx="10425113" cy="29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ctr" defTabSz="3135313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90185"/>
            <a:ext cx="6858000" cy="29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r" defTabSz="3135313">
              <a:defRPr sz="4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DEB484-A3B6-4593-B22D-67E4FB90B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MS PGothic" pitchFamily="34" charset="-128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ea typeface="MS PGothic" pitchFamily="34" charset="-128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ea typeface="MS PGothic" pitchFamily="34" charset="-128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MS PGothic" pitchFamily="34" charset="-128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tif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tiff"/><Relationship Id="rId10" Type="http://schemas.openxmlformats.org/officeDocument/2006/relationships/image" Target="../media/image7.jpg"/><Relationship Id="rId19" Type="http://schemas.openxmlformats.org/officeDocument/2006/relationships/image" Target="../media/image16.emf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Footer" descr="This box displays no content." title="A Strip of Color for Aesthetics"/>
          <p:cNvSpPr txBox="1">
            <a:spLocks noChangeArrowheads="1"/>
          </p:cNvSpPr>
          <p:nvPr/>
        </p:nvSpPr>
        <p:spPr bwMode="auto">
          <a:xfrm>
            <a:off x="23813" y="42541053"/>
            <a:ext cx="32918400" cy="1323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8000" b="1" dirty="0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Acknowledgements Body"/>
          <p:cNvSpPr txBox="1">
            <a:spLocks/>
          </p:cNvSpPr>
          <p:nvPr/>
        </p:nvSpPr>
        <p:spPr bwMode="auto">
          <a:xfrm>
            <a:off x="22504599" y="37774929"/>
            <a:ext cx="9559528" cy="333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800" kern="0" dirty="0"/>
              <a:t>University of California</a:t>
            </a:r>
          </a:p>
          <a:p>
            <a:pPr marL="0" indent="0" algn="ctr">
              <a:buFontTx/>
              <a:buNone/>
              <a:defRPr/>
            </a:pPr>
            <a:r>
              <a:rPr lang="en-US" sz="2800" kern="0" dirty="0"/>
              <a:t>UC Carbon Neutrality Initiative</a:t>
            </a:r>
          </a:p>
          <a:p>
            <a:pPr marL="0" indent="0" algn="ctr">
              <a:buFontTx/>
              <a:buNone/>
              <a:defRPr/>
            </a:pPr>
            <a:r>
              <a:rPr lang="en-US" sz="2800" kern="0" dirty="0"/>
              <a:t>Dr. Yu </a:t>
            </a:r>
            <a:r>
              <a:rPr lang="en-US" sz="2800" kern="0" dirty="0" err="1"/>
              <a:t>Qiao</a:t>
            </a:r>
            <a:endParaRPr lang="en-US" sz="2800" kern="0" dirty="0"/>
          </a:p>
          <a:p>
            <a:pPr marL="0" indent="0" algn="ctr">
              <a:buFontTx/>
              <a:buNone/>
              <a:defRPr/>
            </a:pPr>
            <a:r>
              <a:rPr lang="en-US" sz="2800" kern="0" dirty="0" err="1"/>
              <a:t>Kiwon</a:t>
            </a:r>
            <a:r>
              <a:rPr lang="en-US" sz="2800" kern="0" dirty="0"/>
              <a:t> Oh</a:t>
            </a:r>
          </a:p>
          <a:p>
            <a:pPr marL="0" indent="0" algn="ctr">
              <a:buFontTx/>
              <a:buNone/>
              <a:defRPr/>
            </a:pPr>
            <a:endParaRPr lang="en-US" sz="2800" kern="0" dirty="0"/>
          </a:p>
        </p:txBody>
      </p:sp>
      <p:sp>
        <p:nvSpPr>
          <p:cNvPr id="38" name="Acknowledgements Title"/>
          <p:cNvSpPr txBox="1">
            <a:spLocks/>
          </p:cNvSpPr>
          <p:nvPr/>
        </p:nvSpPr>
        <p:spPr bwMode="auto">
          <a:xfrm>
            <a:off x="22683788" y="36569347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altLang="en-US" sz="4400" kern="0" dirty="0">
                <a:solidFill>
                  <a:schemeClr val="accent2"/>
                </a:solidFill>
                <a:latin typeface="Arial" pitchFamily="34" charset="0"/>
              </a:rPr>
              <a:t>Acknowledgements </a:t>
            </a:r>
          </a:p>
        </p:txBody>
      </p:sp>
      <p:sp>
        <p:nvSpPr>
          <p:cNvPr id="37" name="Literature Cited Body"/>
          <p:cNvSpPr txBox="1">
            <a:spLocks/>
          </p:cNvSpPr>
          <p:nvPr/>
        </p:nvSpPr>
        <p:spPr bwMode="auto">
          <a:xfrm>
            <a:off x="22515485" y="33150505"/>
            <a:ext cx="9559528" cy="573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sz="2800" kern="0" dirty="0"/>
              <a:t>Scrivener, Karen L.; John, </a:t>
            </a:r>
            <a:r>
              <a:rPr lang="en-US" sz="2800" kern="0" dirty="0" err="1"/>
              <a:t>Vanderley</a:t>
            </a:r>
            <a:r>
              <a:rPr lang="en-US" sz="2800" kern="0" dirty="0"/>
              <a:t> M.; Gartner, Ellis M. (June 2018). "Eco-efficient cements: Potential economically viable solutions for a low-CO 2 cement-based materials industry". Cement and Concrete Research.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kern="0" dirty="0"/>
              <a:t>Chen T, Chow BJ, Zhong Y, Wang M, Kou R, </a:t>
            </a:r>
            <a:r>
              <a:rPr lang="en-US" sz="2800" kern="0" dirty="0" err="1"/>
              <a:t>Qiao</a:t>
            </a:r>
            <a:r>
              <a:rPr lang="en-US" sz="2800" kern="0" dirty="0"/>
              <a:t> Y. Formation of polymer micro-agglomerations in ultralow-binder-content composite based on lunar soil simulant. Adv Space Res 2018;61:830–6.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</p:txBody>
      </p:sp>
      <p:sp>
        <p:nvSpPr>
          <p:cNvPr id="34" name="Literature Cited Title"/>
          <p:cNvSpPr txBox="1">
            <a:spLocks/>
          </p:cNvSpPr>
          <p:nvPr/>
        </p:nvSpPr>
        <p:spPr bwMode="auto">
          <a:xfrm>
            <a:off x="22683788" y="31862463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400" kern="0" dirty="0">
                <a:solidFill>
                  <a:schemeClr val="accent2"/>
                </a:solidFill>
                <a:latin typeface="Arial" pitchFamily="34" charset="0"/>
              </a:rPr>
              <a:t>Literature Cited</a:t>
            </a:r>
          </a:p>
        </p:txBody>
      </p:sp>
      <p:sp>
        <p:nvSpPr>
          <p:cNvPr id="32" name="Future Goals Body"/>
          <p:cNvSpPr txBox="1">
            <a:spLocks/>
          </p:cNvSpPr>
          <p:nvPr/>
        </p:nvSpPr>
        <p:spPr bwMode="auto">
          <a:xfrm>
            <a:off x="22659295" y="22751434"/>
            <a:ext cx="9559528" cy="90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200" b="1" kern="0" dirty="0"/>
              <a:t>Finish 500lb system development </a:t>
            </a:r>
          </a:p>
          <a:p>
            <a:pPr marL="0" indent="0">
              <a:buFontTx/>
              <a:buNone/>
              <a:defRPr/>
            </a:pPr>
            <a:r>
              <a:rPr lang="en-US" sz="3200" kern="0" dirty="0"/>
              <a:t>A different approach had to be taken for 500lb concrete parts because of limitations of </a:t>
            </a:r>
            <a:r>
              <a:rPr lang="en-US" sz="3200" kern="0" dirty="0" err="1"/>
              <a:t>Satec</a:t>
            </a:r>
            <a:r>
              <a:rPr lang="en-US" sz="3200" kern="0" dirty="0"/>
              <a:t> machine</a:t>
            </a:r>
            <a:r>
              <a:rPr lang="en-US" sz="2800" kern="0" dirty="0"/>
              <a:t>.  The new design will use hydraulic jack compressing horizontally.</a:t>
            </a:r>
            <a:endParaRPr lang="en-US" sz="3200" kern="0" dirty="0"/>
          </a:p>
        </p:txBody>
      </p:sp>
      <p:sp>
        <p:nvSpPr>
          <p:cNvPr id="33" name="Future Goals Title"/>
          <p:cNvSpPr txBox="1">
            <a:spLocks/>
          </p:cNvSpPr>
          <p:nvPr/>
        </p:nvSpPr>
        <p:spPr bwMode="auto">
          <a:xfrm>
            <a:off x="22683788" y="21247402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400" kern="0" dirty="0">
                <a:solidFill>
                  <a:schemeClr val="accent2"/>
                </a:solidFill>
                <a:latin typeface="Arial" pitchFamily="34" charset="0"/>
              </a:rPr>
              <a:t>Future Goals</a:t>
            </a:r>
          </a:p>
        </p:txBody>
      </p:sp>
      <p:sp>
        <p:nvSpPr>
          <p:cNvPr id="29" name="Results Body"/>
          <p:cNvSpPr txBox="1">
            <a:spLocks/>
          </p:cNvSpPr>
          <p:nvPr/>
        </p:nvSpPr>
        <p:spPr bwMode="auto">
          <a:xfrm>
            <a:off x="22683788" y="7977641"/>
            <a:ext cx="9559528" cy="1074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kern="0" dirty="0"/>
              <a:t>Compressive and flexural strengths were measured. The flexural strength was consistently higher than the project goal (2000 psi). The compressive strength distributed in the range from ~7,000 psi to ~10,000 psi, more than or close to the project goal (8700 psi), much higher than the compressive strength of ordinary Portland cement (OPC) based concrete (3000~4000 psi). </a:t>
            </a:r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r>
              <a:rPr lang="en-US" sz="2800" kern="0" dirty="0"/>
              <a:t>The creep testing was carried out with loading at 25% of compressive strength for 1 month.  Creep test data shows the creep strain to be consistently less than initial project goal of 0.004.  A typical creep profile shown below.</a:t>
            </a:r>
            <a:endParaRPr lang="en-US" kern="0" dirty="0"/>
          </a:p>
        </p:txBody>
      </p:sp>
      <p:sp>
        <p:nvSpPr>
          <p:cNvPr id="28" name="Results Title"/>
          <p:cNvSpPr txBox="1">
            <a:spLocks/>
          </p:cNvSpPr>
          <p:nvPr/>
        </p:nvSpPr>
        <p:spPr bwMode="auto">
          <a:xfrm>
            <a:off x="22659295" y="6550783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400" kern="0" dirty="0">
                <a:solidFill>
                  <a:schemeClr val="accent2"/>
                </a:solidFill>
                <a:latin typeface="Arial" pitchFamily="34" charset="0"/>
              </a:rPr>
              <a:t>Results and Outcomes</a:t>
            </a:r>
          </a:p>
        </p:txBody>
      </p:sp>
      <p:sp>
        <p:nvSpPr>
          <p:cNvPr id="23" name="Materials Body"/>
          <p:cNvSpPr txBox="1">
            <a:spLocks/>
          </p:cNvSpPr>
          <p:nvPr/>
        </p:nvSpPr>
        <p:spPr bwMode="auto">
          <a:xfrm>
            <a:off x="11433742" y="15346750"/>
            <a:ext cx="9559528" cy="2542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200" b="1" kern="0" dirty="0"/>
              <a:t>20 </a:t>
            </a:r>
            <a:r>
              <a:rPr lang="en-US" sz="3200" b="1" kern="0" dirty="0" err="1"/>
              <a:t>lb</a:t>
            </a:r>
            <a:r>
              <a:rPr lang="en-US" sz="3200" b="1" kern="0" dirty="0"/>
              <a:t> System Development</a:t>
            </a:r>
          </a:p>
          <a:p>
            <a:pPr marL="0" indent="0">
              <a:buFontTx/>
              <a:buNone/>
              <a:defRPr/>
            </a:pPr>
            <a:r>
              <a:rPr lang="en-US" sz="2800" kern="0" dirty="0"/>
              <a:t>Initial Design</a:t>
            </a:r>
          </a:p>
          <a:p>
            <a:pPr>
              <a:defRPr/>
            </a:pPr>
            <a:r>
              <a:rPr lang="en-US" sz="2800" kern="0" dirty="0"/>
              <a:t>Based on 200 MPa consolidation pressure</a:t>
            </a:r>
          </a:p>
          <a:p>
            <a:pPr>
              <a:defRPr/>
            </a:pPr>
            <a:r>
              <a:rPr lang="en-US" sz="2800" kern="0" dirty="0" err="1"/>
              <a:t>Satec</a:t>
            </a:r>
            <a:r>
              <a:rPr lang="en-US" sz="2800" kern="0" dirty="0"/>
              <a:t> (hydraulic structural testing machine) max force of 600 kip (2669 </a:t>
            </a:r>
            <a:r>
              <a:rPr lang="en-US" sz="2800" kern="0" dirty="0" err="1"/>
              <a:t>kN</a:t>
            </a:r>
            <a:r>
              <a:rPr lang="en-US" sz="2800" kern="0" dirty="0"/>
              <a:t>) – key limitation</a:t>
            </a:r>
          </a:p>
          <a:p>
            <a:pPr>
              <a:defRPr/>
            </a:pPr>
            <a:r>
              <a:rPr lang="en-US" sz="2800" kern="0" dirty="0"/>
              <a:t>Compression blocks sized 2.5”x2.5” so that full consolidation pressure can be reached </a:t>
            </a:r>
          </a:p>
          <a:p>
            <a:pPr>
              <a:defRPr/>
            </a:pPr>
            <a:r>
              <a:rPr lang="en-US" sz="2800" kern="0" dirty="0"/>
              <a:t>Other blocks constrained by vertical rods above</a:t>
            </a:r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r>
              <a:rPr lang="en-US" sz="2800" kern="0" dirty="0"/>
              <a:t>The first iteration failed, a more robust design developed</a:t>
            </a:r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r>
              <a:rPr lang="en-US" sz="2800" kern="0" dirty="0"/>
              <a:t>Design was successful in the ability to reach a peak compaction pressure of 200 MPa.  However, setup was quite bulky, and process take up to 4 hours to complete.</a:t>
            </a:r>
          </a:p>
          <a:p>
            <a:pPr marL="0" indent="0">
              <a:buFontTx/>
              <a:buNone/>
              <a:defRPr/>
            </a:pPr>
            <a:endParaRPr lang="en-US" sz="2800" kern="0" dirty="0"/>
          </a:p>
          <a:p>
            <a:pPr marL="0" indent="0">
              <a:buFontTx/>
              <a:buNone/>
              <a:defRPr/>
            </a:pPr>
            <a:r>
              <a:rPr lang="en-US" sz="2800" kern="0" dirty="0"/>
              <a:t>Finished 20lb green concrete sample and 20lb sample cut to test smaller specimens</a:t>
            </a:r>
          </a:p>
          <a:p>
            <a:pPr marL="0" indent="0">
              <a:buFontTx/>
              <a:buNone/>
              <a:defRPr/>
            </a:pPr>
            <a:endParaRPr lang="en-US" sz="2800" b="1" kern="0" dirty="0"/>
          </a:p>
          <a:p>
            <a:pPr marL="0" indent="0">
              <a:buFontTx/>
              <a:buNone/>
              <a:defRPr/>
            </a:pPr>
            <a:endParaRPr lang="en-US" sz="2800" b="1" kern="0" dirty="0"/>
          </a:p>
          <a:p>
            <a:pPr marL="0" indent="0">
              <a:buFontTx/>
              <a:buNone/>
              <a:defRPr/>
            </a:pPr>
            <a:endParaRPr lang="en-US" sz="2800" b="1" kern="0" dirty="0"/>
          </a:p>
          <a:p>
            <a:pPr marL="0" indent="0">
              <a:buFontTx/>
              <a:buNone/>
              <a:defRPr/>
            </a:pPr>
            <a:endParaRPr lang="en-US" sz="2800" b="1" kern="0" dirty="0"/>
          </a:p>
          <a:p>
            <a:pPr marL="0" indent="0">
              <a:buFontTx/>
              <a:buNone/>
              <a:defRPr/>
            </a:pPr>
            <a:endParaRPr lang="en-US" sz="2800" b="1" kern="0" dirty="0"/>
          </a:p>
          <a:p>
            <a:pPr marL="0" indent="0">
              <a:buFontTx/>
              <a:buNone/>
              <a:defRPr/>
            </a:pPr>
            <a:endParaRPr lang="en-US" sz="2800" b="1" kern="0" dirty="0"/>
          </a:p>
          <a:p>
            <a:pPr marL="0" indent="0">
              <a:buFontTx/>
              <a:buNone/>
              <a:defRPr/>
            </a:pPr>
            <a:endParaRPr lang="en-US" sz="2800" b="1" kern="0" dirty="0"/>
          </a:p>
          <a:p>
            <a:pPr marL="0" indent="0">
              <a:buFontTx/>
              <a:buNone/>
              <a:defRPr/>
            </a:pPr>
            <a:r>
              <a:rPr lang="en-US" sz="2800" kern="0" dirty="0"/>
              <a:t>Creep test setup developed for this project to measure deformation by compression over time</a:t>
            </a:r>
          </a:p>
          <a:p>
            <a:pPr marL="0" indent="0">
              <a:buFontTx/>
              <a:buNone/>
              <a:defRPr/>
            </a:pPr>
            <a:endParaRPr lang="en-US" sz="2800" b="1" kern="0" dirty="0"/>
          </a:p>
        </p:txBody>
      </p:sp>
      <p:sp>
        <p:nvSpPr>
          <p:cNvPr id="25" name="Materials Title"/>
          <p:cNvSpPr txBox="1">
            <a:spLocks/>
          </p:cNvSpPr>
          <p:nvPr/>
        </p:nvSpPr>
        <p:spPr bwMode="auto">
          <a:xfrm>
            <a:off x="11433742" y="14153257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400" kern="0" dirty="0">
                <a:solidFill>
                  <a:schemeClr val="accent2"/>
                </a:solidFill>
                <a:latin typeface="Arial" pitchFamily="34" charset="0"/>
              </a:rPr>
              <a:t>Materials and Methods</a:t>
            </a:r>
          </a:p>
        </p:txBody>
      </p:sp>
      <p:sp>
        <p:nvSpPr>
          <p:cNvPr id="26" name="Project Goals Body"/>
          <p:cNvSpPr txBox="1">
            <a:spLocks/>
          </p:cNvSpPr>
          <p:nvPr/>
        </p:nvSpPr>
        <p:spPr bwMode="auto">
          <a:xfrm>
            <a:off x="11433742" y="8213879"/>
            <a:ext cx="9559528" cy="64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3200" b="1" kern="0" dirty="0"/>
              <a:t>Develop system to scale up from lab scale (~5g) to the scale of structural members (~500 </a:t>
            </a:r>
            <a:r>
              <a:rPr lang="en-US" altLang="en-US" sz="3200" b="1" kern="0" dirty="0" err="1"/>
              <a:t>lbs</a:t>
            </a:r>
            <a:r>
              <a:rPr lang="en-US" altLang="en-US" sz="3200" b="1" kern="0" dirty="0"/>
              <a:t>)</a:t>
            </a:r>
            <a:endParaRPr lang="en-US" altLang="en-US" sz="3200" b="1" dirty="0"/>
          </a:p>
          <a:p>
            <a:pPr>
              <a:defRPr/>
            </a:pPr>
            <a:r>
              <a:rPr lang="en-US" sz="2800" kern="0" dirty="0"/>
              <a:t>Phase 1 – develop system for 20lb concrete parts</a:t>
            </a:r>
          </a:p>
          <a:p>
            <a:pPr>
              <a:defRPr/>
            </a:pPr>
            <a:r>
              <a:rPr lang="en-US" sz="2800" kern="0" dirty="0"/>
              <a:t>Phase 2 – develop system for 500lb concrete parts</a:t>
            </a:r>
          </a:p>
          <a:p>
            <a:pPr>
              <a:defRPr/>
            </a:pPr>
            <a:r>
              <a:rPr lang="en-US" sz="2800" kern="0" dirty="0"/>
              <a:t>Test strength and creep of concrete parts</a:t>
            </a:r>
          </a:p>
          <a:p>
            <a:pPr marL="0" indent="0">
              <a:buNone/>
              <a:defRPr/>
            </a:pPr>
            <a:r>
              <a:rPr lang="en-US" sz="3200" b="1" kern="0" dirty="0"/>
              <a:t>Challenges of Scaling Up</a:t>
            </a:r>
          </a:p>
          <a:p>
            <a:pPr>
              <a:defRPr/>
            </a:pPr>
            <a:r>
              <a:rPr lang="en-US" sz="2800" kern="0" dirty="0"/>
              <a:t>Limitations of compaction force</a:t>
            </a:r>
          </a:p>
          <a:p>
            <a:pPr>
              <a:defRPr/>
            </a:pPr>
            <a:r>
              <a:rPr lang="en-US" sz="2800" kern="0" dirty="0"/>
              <a:t>Constraining material in sections where force is not applied</a:t>
            </a:r>
          </a:p>
          <a:p>
            <a:pPr>
              <a:defRPr/>
            </a:pPr>
            <a:r>
              <a:rPr lang="en-US" sz="2800" kern="0" dirty="0"/>
              <a:t>Pot life of thermoset resin</a:t>
            </a:r>
          </a:p>
          <a:p>
            <a:pPr>
              <a:defRPr/>
            </a:pPr>
            <a:r>
              <a:rPr lang="en-US" sz="2800" kern="0" dirty="0"/>
              <a:t>Extraction from mold</a:t>
            </a:r>
          </a:p>
          <a:p>
            <a:pPr>
              <a:defRPr/>
            </a:pPr>
            <a:r>
              <a:rPr lang="en-US" sz="2800" kern="0" dirty="0"/>
              <a:t>Curing</a:t>
            </a:r>
          </a:p>
        </p:txBody>
      </p:sp>
      <p:sp>
        <p:nvSpPr>
          <p:cNvPr id="27" name="Project Goals Title"/>
          <p:cNvSpPr txBox="1">
            <a:spLocks/>
          </p:cNvSpPr>
          <p:nvPr/>
        </p:nvSpPr>
        <p:spPr bwMode="auto">
          <a:xfrm>
            <a:off x="11565959" y="6515399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400" kern="0" dirty="0">
                <a:solidFill>
                  <a:schemeClr val="accent2"/>
                </a:solidFill>
                <a:latin typeface="Arial" pitchFamily="34" charset="0"/>
              </a:rPr>
              <a:t>Project Goals</a:t>
            </a:r>
          </a:p>
        </p:txBody>
      </p:sp>
      <p:sp>
        <p:nvSpPr>
          <p:cNvPr id="8" name="Introduction Body"/>
          <p:cNvSpPr>
            <a:spLocks noGrp="1"/>
          </p:cNvSpPr>
          <p:nvPr>
            <p:ph sz="half" idx="2"/>
          </p:nvPr>
        </p:nvSpPr>
        <p:spPr>
          <a:xfrm>
            <a:off x="1356717" y="8211400"/>
            <a:ext cx="9559528" cy="2777435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Why ‘Green’ Concrete?</a:t>
            </a:r>
          </a:p>
          <a:p>
            <a:r>
              <a:rPr lang="en-US" sz="2800" dirty="0"/>
              <a:t>Most manufactured goods have some carbon footprint originating from electricity or heat used in production</a:t>
            </a:r>
          </a:p>
          <a:p>
            <a:r>
              <a:rPr lang="en-US" sz="2800" dirty="0"/>
              <a:t>Portland cement (binder for concrete) is unique in that CO2 is a byproduct of the raw materials</a:t>
            </a:r>
          </a:p>
          <a:p>
            <a:pPr lvl="1"/>
            <a:r>
              <a:rPr lang="en-US" sz="2400" dirty="0"/>
              <a:t>CaCO</a:t>
            </a:r>
            <a:r>
              <a:rPr lang="en-US" sz="2400" baseline="-25000" dirty="0"/>
              <a:t>3</a:t>
            </a:r>
            <a:r>
              <a:rPr lang="en-US" sz="2400" dirty="0"/>
              <a:t> → </a:t>
            </a:r>
            <a:r>
              <a:rPr lang="en-US" sz="2400" dirty="0" err="1"/>
              <a:t>CaO</a:t>
            </a:r>
            <a:r>
              <a:rPr lang="en-US" sz="2400" dirty="0"/>
              <a:t> + CO</a:t>
            </a:r>
            <a:r>
              <a:rPr lang="en-US" sz="2400" baseline="-25000" dirty="0"/>
              <a:t>2</a:t>
            </a:r>
            <a:r>
              <a:rPr lang="en-US" sz="2400" dirty="0"/>
              <a:t>(g)  -  Calcination of limestone </a:t>
            </a:r>
          </a:p>
          <a:p>
            <a:pPr lvl="2"/>
            <a:r>
              <a:rPr lang="en-US" sz="2000" dirty="0"/>
              <a:t>Account for about ~60% of emissions from production</a:t>
            </a:r>
          </a:p>
          <a:p>
            <a:pPr lvl="1"/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output as much as 1:1 by weight to cement</a:t>
            </a:r>
          </a:p>
          <a:p>
            <a:pPr lvl="1"/>
            <a:r>
              <a:rPr lang="en-US" sz="2400" b="1" dirty="0"/>
              <a:t>Contributes about </a:t>
            </a:r>
            <a:r>
              <a:rPr lang="en-US" sz="2400" b="1" dirty="0">
                <a:solidFill>
                  <a:srgbClr val="FF0000"/>
                </a:solidFill>
              </a:rPr>
              <a:t>10%</a:t>
            </a:r>
            <a:r>
              <a:rPr lang="en-US" sz="2400" b="1" dirty="0"/>
              <a:t> of worldwide CO</a:t>
            </a:r>
            <a:r>
              <a:rPr lang="en-US" sz="2400" b="1" baseline="-25000" dirty="0"/>
              <a:t>2</a:t>
            </a:r>
            <a:r>
              <a:rPr lang="en-US" sz="2400" b="1" dirty="0"/>
              <a:t> emissions </a:t>
            </a:r>
            <a:r>
              <a:rPr lang="en-US" sz="2400" b="1" baseline="30000" dirty="0"/>
              <a:t>1</a:t>
            </a:r>
            <a:endParaRPr lang="en-US" sz="2400" b="1" dirty="0"/>
          </a:p>
          <a:p>
            <a:r>
              <a:rPr lang="en-US" sz="2800" dirty="0"/>
              <a:t>Output estimated at around 4 Gt/</a:t>
            </a:r>
            <a:r>
              <a:rPr lang="en-US" sz="2800" dirty="0" err="1"/>
              <a:t>yr</a:t>
            </a:r>
            <a:endParaRPr lang="en-US" sz="2800" dirty="0"/>
          </a:p>
          <a:p>
            <a:r>
              <a:rPr lang="en-US" sz="2800" dirty="0"/>
              <a:t>Huge market – niche applications can be targeted first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Portland Cement vs. Our Approach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Potential for ultra-low binder content</a:t>
            </a:r>
          </a:p>
          <a:p>
            <a:r>
              <a:rPr lang="en-US" sz="2800" dirty="0"/>
              <a:t>Binder content must be low (&lt;5%) in order to be cost competitive with Portland concrete</a:t>
            </a:r>
          </a:p>
          <a:p>
            <a:r>
              <a:rPr lang="en-US" sz="2800" dirty="0"/>
              <a:t>High pressure consolidation step yields strength comparable or greater than reinforced steel </a:t>
            </a:r>
            <a:r>
              <a:rPr lang="en-US" sz="2800" baseline="30000" dirty="0"/>
              <a:t>2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r>
              <a:rPr lang="en-US" sz="3200" b="1" u="sng" dirty="0"/>
              <a:t>Self-Assembly</a:t>
            </a:r>
            <a:r>
              <a:rPr lang="en-US" sz="3200" b="1" dirty="0"/>
              <a:t> of Polymer Micro-Agglomeration (PMA) Network</a:t>
            </a:r>
          </a:p>
          <a:p>
            <a:r>
              <a:rPr lang="en-US" sz="2800" dirty="0"/>
              <a:t>Completed in the “one-step” high-pressure compaction</a:t>
            </a:r>
          </a:p>
          <a:p>
            <a:r>
              <a:rPr lang="en-US" sz="2800" dirty="0"/>
              <a:t>Starting from breakdown of binder droplets in interstitial  sites</a:t>
            </a:r>
          </a:p>
          <a:p>
            <a:r>
              <a:rPr lang="en-US" sz="2800" dirty="0"/>
              <a:t>Followed by surface flow driven by the large capillary force at the narrowest places (direct contact points of filler particles)</a:t>
            </a:r>
          </a:p>
          <a:p>
            <a:r>
              <a:rPr lang="en-US" sz="2800" dirty="0"/>
              <a:t>Breakdown of binder droplets in interstitial sites</a:t>
            </a:r>
          </a:p>
          <a:p>
            <a:r>
              <a:rPr lang="en-US" sz="2800" dirty="0"/>
              <a:t>Formation of polymer micro-agglomerations (PMA) at the direct contact points</a:t>
            </a:r>
            <a:endParaRPr lang="en-US" sz="3200" b="1" dirty="0"/>
          </a:p>
          <a:p>
            <a:endParaRPr lang="en-US" sz="32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Introduction Title"/>
          <p:cNvSpPr>
            <a:spLocks noGrp="1"/>
          </p:cNvSpPr>
          <p:nvPr>
            <p:ph type="body" idx="1"/>
          </p:nvPr>
        </p:nvSpPr>
        <p:spPr>
          <a:xfrm>
            <a:off x="1205934" y="6550782"/>
            <a:ext cx="9201150" cy="1396395"/>
          </a:xfrm>
        </p:spPr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  <a:latin typeface="Arial" pitchFamily="34" charset="0"/>
              </a:rPr>
              <a:t>Introduction</a:t>
            </a:r>
          </a:p>
        </p:txBody>
      </p:sp>
      <p:sp>
        <p:nvSpPr>
          <p:cNvPr id="6" name="Main Title"/>
          <p:cNvSpPr>
            <a:spLocks noGrp="1"/>
          </p:cNvSpPr>
          <p:nvPr>
            <p:ph type="title"/>
          </p:nvPr>
        </p:nvSpPr>
        <p:spPr>
          <a:xfrm>
            <a:off x="0" y="0"/>
            <a:ext cx="32942213" cy="57912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90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Advanced Manufacturing of Ultralow-Binder Composite and Its Application for ‘Green’ Concrete Structures</a:t>
            </a:r>
            <a:br>
              <a:rPr lang="en-US" sz="242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</a:br>
            <a:r>
              <a:rPr lang="en-US" sz="60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Albert Gasser, UC San Diego </a:t>
            </a:r>
            <a:br>
              <a:rPr lang="en-US" sz="60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</a:br>
            <a:r>
              <a:rPr lang="en-US" sz="60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Carbon Neutrality Initiative Fellowship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8E9C7-0664-2746-BAC5-CF6BCCB0D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07" y="15595600"/>
            <a:ext cx="9486900" cy="551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01D8C-52B9-D54C-B941-BD5B2FCA3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" y="24478947"/>
            <a:ext cx="11518900" cy="518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4ED4F-CAE8-D945-817B-B93B3F0A4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9" y="36138764"/>
            <a:ext cx="11518900" cy="4217779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A92EE649-C088-4B41-A779-A512A6DE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4832" y="19467838"/>
            <a:ext cx="443547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>
            <a:extLst>
              <a:ext uri="{FF2B5EF4-FFF2-40B4-BE49-F238E27FC236}">
                <a16:creationId xmlns:a16="http://schemas.microsoft.com/office/drawing/2014/main" id="{B59FEC8C-C9EB-8743-B605-07C13FD1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8548" y="19556690"/>
            <a:ext cx="3161688" cy="3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9">
            <a:extLst>
              <a:ext uri="{FF2B5EF4-FFF2-40B4-BE49-F238E27FC236}">
                <a16:creationId xmlns:a16="http://schemas.microsoft.com/office/drawing/2014/main" id="{E8BD743C-4282-E84F-903B-E47E46B8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92358" y="24608179"/>
            <a:ext cx="4426709" cy="33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D41F123-A8B5-9041-B35E-A4BF2C700760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9"/>
          <a:stretch/>
        </p:blipFill>
        <p:spPr bwMode="auto">
          <a:xfrm rot="5400000">
            <a:off x="16053881" y="24329050"/>
            <a:ext cx="3627620" cy="3958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BAA1697-E0EF-584D-A893-8707BDFCAF0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6671" y="36862549"/>
            <a:ext cx="4118730" cy="30890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9267B0F-BB46-9E4F-9883-0ED17659D586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98386" y="36805593"/>
            <a:ext cx="4119288" cy="308904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EAF76B9-C250-4DC0-B717-9CC06A4A4D9D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/>
          <a:stretch/>
        </p:blipFill>
        <p:spPr>
          <a:xfrm rot="5400000">
            <a:off x="12181724" y="31794176"/>
            <a:ext cx="3051171" cy="26084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12D8B9-F754-C146-9298-FE5F08A8DC10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161" y="31815266"/>
            <a:ext cx="3498850" cy="26238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14EF819-2330-1D47-9622-ECEB26E5783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135" y="11108680"/>
            <a:ext cx="5814834" cy="44930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7E9EA4-C892-CE41-97C6-AC7732A4C8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945420" y="40286514"/>
            <a:ext cx="2628900" cy="8509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32EEFC-FD2A-954D-8FF9-A2BA190FDB37}"/>
              </a:ext>
            </a:extLst>
          </p:cNvPr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722" y="17655066"/>
            <a:ext cx="6051247" cy="39652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64F196F-5E8E-3942-B257-E8975D8CE628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"/>
          <a:stretch>
            <a:fillRect/>
          </a:stretch>
        </p:blipFill>
        <p:spPr bwMode="auto">
          <a:xfrm>
            <a:off x="24736334" y="24958342"/>
            <a:ext cx="5943600" cy="257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0129F6-0B0B-634C-9DFD-A86C5FEC36C0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070" y="27670395"/>
            <a:ext cx="5943599" cy="45930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706</Words>
  <Application>Microsoft Macintosh PowerPoint</Application>
  <PresentationFormat>Custom</PresentationFormat>
  <Paragraphs>118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Advanced Manufacturing of Ultralow-Binder Composite and Its Application for ‘Green’ Concrete Structures Albert Gasser, UC San Diego  Carbon Neutrality Initiative Fellowship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Albert G Gasser</cp:lastModifiedBy>
  <cp:revision>79</cp:revision>
  <dcterms:created xsi:type="dcterms:W3CDTF">2006-06-24T22:40:56Z</dcterms:created>
  <dcterms:modified xsi:type="dcterms:W3CDTF">2019-06-07T18:36:21Z</dcterms:modified>
</cp:coreProperties>
</file>